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9" r:id="rId3"/>
    <p:sldId id="262" r:id="rId4"/>
    <p:sldId id="265" r:id="rId5"/>
    <p:sldId id="263" r:id="rId6"/>
    <p:sldId id="267" r:id="rId7"/>
    <p:sldId id="268" r:id="rId8"/>
    <p:sldId id="257" r:id="rId9"/>
    <p:sldId id="256" r:id="rId10"/>
    <p:sldId id="261" r:id="rId11"/>
    <p:sldId id="269" r:id="rId12"/>
    <p:sldId id="258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3E19-C2F0-4FC9-9758-684C1DB17F1C}" type="datetimeFigureOut">
              <a:rPr lang="en-US" smtClean="0"/>
              <a:t>01/31/2017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7294-C86D-4F05-8B64-417A824F8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041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3E19-C2F0-4FC9-9758-684C1DB17F1C}" type="datetimeFigureOut">
              <a:rPr lang="en-US" smtClean="0"/>
              <a:t>01/31/2017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7294-C86D-4F05-8B64-417A824F8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3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3E19-C2F0-4FC9-9758-684C1DB17F1C}" type="datetimeFigureOut">
              <a:rPr lang="en-US" smtClean="0"/>
              <a:t>01/31/2017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7294-C86D-4F05-8B64-417A824F8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50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3E19-C2F0-4FC9-9758-684C1DB17F1C}" type="datetimeFigureOut">
              <a:rPr lang="en-US" smtClean="0"/>
              <a:t>01/31/2017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7294-C86D-4F05-8B64-417A824F8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84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3E19-C2F0-4FC9-9758-684C1DB17F1C}" type="datetimeFigureOut">
              <a:rPr lang="en-US" smtClean="0"/>
              <a:t>01/31/2017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7294-C86D-4F05-8B64-417A824F8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91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3E19-C2F0-4FC9-9758-684C1DB17F1C}" type="datetimeFigureOut">
              <a:rPr lang="en-US" smtClean="0"/>
              <a:t>01/31/2017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7294-C86D-4F05-8B64-417A824F8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92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3E19-C2F0-4FC9-9758-684C1DB17F1C}" type="datetimeFigureOut">
              <a:rPr lang="en-US" smtClean="0"/>
              <a:t>01/31/2017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7294-C86D-4F05-8B64-417A824F8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59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3E19-C2F0-4FC9-9758-684C1DB17F1C}" type="datetimeFigureOut">
              <a:rPr lang="en-US" smtClean="0"/>
              <a:t>01/31/2017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7294-C86D-4F05-8B64-417A824F8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132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3E19-C2F0-4FC9-9758-684C1DB17F1C}" type="datetimeFigureOut">
              <a:rPr lang="en-US" smtClean="0"/>
              <a:t>01/31/2017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7294-C86D-4F05-8B64-417A824F8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093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3E19-C2F0-4FC9-9758-684C1DB17F1C}" type="datetimeFigureOut">
              <a:rPr lang="en-US" smtClean="0"/>
              <a:t>01/31/2017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7294-C86D-4F05-8B64-417A824F8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123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3E19-C2F0-4FC9-9758-684C1DB17F1C}" type="datetimeFigureOut">
              <a:rPr lang="en-US" smtClean="0"/>
              <a:t>01/31/2017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7294-C86D-4F05-8B64-417A824F8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025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F3E19-C2F0-4FC9-9758-684C1DB17F1C}" type="datetimeFigureOut">
              <a:rPr lang="en-US" smtClean="0"/>
              <a:t>01/31/2017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97294-C86D-4F05-8B64-417A824F8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4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maxwell.syr.edu/plegal/ppa/worksheet4us.doc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elliottworldwar2.wikispaces.com/Japanese-American+internment+camps" TargetMode="External"/><Relationship Id="rId3" Type="http://schemas.openxmlformats.org/officeDocument/2006/relationships/hyperlink" Target="http://www.google.com/url?sa=i&amp;rct=j&amp;q=american+anti-japanese+propaganda+ww2&amp;source=images&amp;cd=&amp;cad=rja&amp;docid=BXInGI_ccCXckM&amp;tbnid=4doU3ANCxgExRM:&amp;ved=0CAQQjB0&amp;url=http://puredanceensemble.com/rhwwii-anti-japanese-propaganda.php3&amp;ei=51KBUaPDMMvi4AO3x4DQBw&amp;bvm=bv.45921128,d.dmg&amp;psig=AFQjCNFvGNTAVIhZ74ZipCxP1m1zt3RDVQ&amp;ust=1367516143121486" TargetMode="External"/><Relationship Id="rId7" Type="http://schemas.openxmlformats.org/officeDocument/2006/relationships/hyperlink" Target="http://japaneseintermentcamps.wikispaces.com/Mapping+of+the+camp+locationshttp:/www.nationalww2museum.org/learn/education/for-students/ww2-history/ww2-by-the-numbers/japanese-american-internment.html" TargetMode="External"/><Relationship Id="rId2" Type="http://schemas.openxmlformats.org/officeDocument/2006/relationships/hyperlink" Target="http://www.pearlharborsurvivorsonline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reetlaw.org/en/landmark/cases/korematsu_v_united_states" TargetMode="External"/><Relationship Id="rId11" Type="http://schemas.openxmlformats.org/officeDocument/2006/relationships/hyperlink" Target="http://www.fasttrackteaching.com/burns/Unit_10_WW2/U10_race_issues.html" TargetMode="External"/><Relationship Id="rId5" Type="http://schemas.openxmlformats.org/officeDocument/2006/relationships/hyperlink" Target="http://fortmissoulamuseum.org/WWII/detail.php?id=431http://www.youtube.com/watch?v=QdUzHnyxDnc" TargetMode="External"/><Relationship Id="rId10" Type="http://schemas.openxmlformats.org/officeDocument/2006/relationships/hyperlink" Target="http://www.nww2m.com/2012/02/executive-order-9066-70th-anniversary-japanese-internment-februrary-19/wdc-japanese-internment-announcement/" TargetMode="External"/><Relationship Id="rId4" Type="http://schemas.openxmlformats.org/officeDocument/2006/relationships/hyperlink" Target="http://www.kidport.com/Reflib/WorldHistory/WorldWarII/WorldWarIIPacificEvents.htm" TargetMode="External"/><Relationship Id="rId9" Type="http://schemas.openxmlformats.org/officeDocument/2006/relationships/hyperlink" Target="http://mvmsreader.pbworks.com/w/page/7927229/Farewell%20To%20Manzanar%20B%20Block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2.maxwell.syr.edu/plegal/uticatah/uchida.htm" TargetMode="External"/><Relationship Id="rId3" Type="http://schemas.openxmlformats.org/officeDocument/2006/relationships/hyperlink" Target="http://www.youtube.com/watch?v=Xon4mjDXB8&amp;playnext=1&amp;list=PLC6E7984A80F52585" TargetMode="External"/><Relationship Id="rId7" Type="http://schemas.openxmlformats.org/officeDocument/2006/relationships/hyperlink" Target="http://www.archives.gov/historical-docs/todays-doc/?dod-date=219" TargetMode="External"/><Relationship Id="rId2" Type="http://schemas.openxmlformats.org/officeDocument/2006/relationships/hyperlink" Target="http://www.youtube.com/watch?feature=player_detailpage&amp;list=PL64CF32E398486D3C&amp;v=JkaQqzumM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lK8gYGg0dkE" TargetMode="External"/><Relationship Id="rId5" Type="http://schemas.openxmlformats.org/officeDocument/2006/relationships/hyperlink" Target="http://www.youtube.com/watch?v=WHU5l788bgs" TargetMode="External"/><Relationship Id="rId4" Type="http://schemas.openxmlformats.org/officeDocument/2006/relationships/hyperlink" Target="http://www.youtube.com/watch?v=_OiPldKsM5w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mericastory.gov/assets/aa/lange/aa_lange_relocation_2_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maxwell.syr.edu/plegal/uticatah/korematsufacts.htm" TargetMode="External"/><Relationship Id="rId2" Type="http://schemas.openxmlformats.org/officeDocument/2006/relationships/hyperlink" Target="http://www.youtube.com/watch?v=_OiPldKsM5w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maxwell.syr.edu/plegal/uticatah/uchida.htm" TargetMode="External"/><Relationship Id="rId2" Type="http://schemas.openxmlformats.org/officeDocument/2006/relationships/hyperlink" Target="http://www.youtube.com/watch?v=JkaQqzumMGE&amp;list=PL64CF32E398486D3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www.youtube.com/watch?v=QdUzHnyxDnc" TargetMode="External"/><Relationship Id="rId4" Type="http://schemas.openxmlformats.org/officeDocument/2006/relationships/hyperlink" Target="http://www.youtube.com/watch?v=Xo-n4mjDXB8&amp;playnext=1&amp;list=PLC6E7984A80F52585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K8gYGg0dkE" TargetMode="External"/><Relationship Id="rId2" Type="http://schemas.openxmlformats.org/officeDocument/2006/relationships/hyperlink" Target="http://www.youtube.com/watch?v=WHU5l788bg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archives.gov/historical-docs/todays-doc/?dod-date=219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colorTemperature colorTemp="7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"/>
            <a:ext cx="8305800" cy="582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glow rad="127000">
              <a:schemeClr val="accent1"/>
            </a:glow>
          </a:effectLst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			     Kelly </a:t>
            </a:r>
            <a:r>
              <a:rPr lang="en-US" sz="2000" dirty="0" err="1" smtClean="0"/>
              <a:t>Hajdasz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			     JFK Middle School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			     Utica City School District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			     Khajdasz@uticaschools.org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Japanese-American Internment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5631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4000" u="sng" dirty="0" smtClean="0"/>
              <a:t>Determine the Causes</a:t>
            </a:r>
            <a:endParaRPr lang="en-US" sz="4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Attack on Pearl Harbor</a:t>
            </a:r>
          </a:p>
          <a:p>
            <a:pPr marL="0" indent="0" algn="ctr">
              <a:buNone/>
            </a:pPr>
            <a:r>
              <a:rPr lang="en-US" dirty="0" smtClean="0"/>
              <a:t>Anti-Japanese Sentiment</a:t>
            </a:r>
          </a:p>
          <a:p>
            <a:pPr marL="0" indent="0" algn="ctr">
              <a:buNone/>
            </a:pPr>
            <a:r>
              <a:rPr lang="en-US" dirty="0" smtClean="0"/>
              <a:t>Executive Order 9066</a:t>
            </a:r>
          </a:p>
          <a:p>
            <a:pPr marL="0" indent="0">
              <a:buNone/>
            </a:pPr>
            <a:r>
              <a:rPr lang="en-US" sz="2400" dirty="0" smtClean="0"/>
              <a:t>For each of the above events, answer the following questions: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Who was involved?</a:t>
            </a:r>
          </a:p>
          <a:p>
            <a:pPr marL="0" indent="0">
              <a:buNone/>
            </a:pPr>
            <a:r>
              <a:rPr lang="en-US" sz="2400" dirty="0" smtClean="0"/>
              <a:t>What happened?</a:t>
            </a:r>
          </a:p>
          <a:p>
            <a:pPr marL="0" indent="0">
              <a:buNone/>
            </a:pPr>
            <a:r>
              <a:rPr lang="en-US" sz="2400" dirty="0" smtClean="0"/>
              <a:t>Where did it happen?</a:t>
            </a:r>
          </a:p>
          <a:p>
            <a:pPr marL="0" indent="0">
              <a:buNone/>
            </a:pPr>
            <a:r>
              <a:rPr lang="en-US" sz="2400" dirty="0" smtClean="0"/>
              <a:t>When did it happen?  </a:t>
            </a:r>
          </a:p>
          <a:p>
            <a:pPr marL="0" indent="0">
              <a:buNone/>
            </a:pPr>
            <a:r>
              <a:rPr lang="en-US" sz="2400" dirty="0" smtClean="0"/>
              <a:t>Why did it happen?</a:t>
            </a:r>
          </a:p>
          <a:p>
            <a:pPr marL="0" indent="0">
              <a:buNone/>
            </a:pPr>
            <a:r>
              <a:rPr lang="en-US" sz="2400" dirty="0" smtClean="0"/>
              <a:t>How did it happen?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538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hlinkClick r:id="rId2"/>
              </a:rPr>
              <a:t>Evaluate the Policy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Use the link to evaluate the American relocation policy. Was the government justified in placing Japanese-Americans in internment camps?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</a:t>
            </a:r>
            <a:r>
              <a:rPr lang="en-US" u="sng" dirty="0" smtClean="0"/>
              <a:t>Yes</a:t>
            </a:r>
            <a:r>
              <a:rPr lang="en-US" dirty="0" smtClean="0"/>
              <a:t>		          		        </a:t>
            </a:r>
            <a:r>
              <a:rPr lang="en-US" u="sng" dirty="0" smtClean="0"/>
              <a:t>No</a:t>
            </a:r>
            <a:r>
              <a:rPr lang="en-US" dirty="0" smtClean="0"/>
              <a:t>			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			               1.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                                           2.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                                           3.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Explain your position on whether or not the government was justified in placing Japanese-Americans in internment camps.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31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r>
              <a:rPr lang="en-US" sz="3600" u="sng" dirty="0" smtClean="0"/>
              <a:t>Resources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948690"/>
            <a:ext cx="8534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Pearl Harbor: The Attack. Photographs.  </a:t>
            </a:r>
            <a:r>
              <a:rPr lang="en-US" dirty="0" smtClean="0">
                <a:hlinkClick r:id="rId2"/>
              </a:rPr>
              <a:t>http://www.pearlharborsurvivorsonline.org/</a:t>
            </a:r>
            <a:r>
              <a:rPr lang="en-US" dirty="0" smtClean="0"/>
              <a:t>. April 30, 2013</a:t>
            </a:r>
          </a:p>
          <a:p>
            <a:endParaRPr lang="en-US" dirty="0" smtClean="0"/>
          </a:p>
          <a:p>
            <a:r>
              <a:rPr lang="en-US" dirty="0" smtClean="0"/>
              <a:t>Anti-Japanese propaganda posters. Propaganda posters.</a:t>
            </a:r>
            <a:r>
              <a:rPr lang="en-US" dirty="0" smtClean="0">
                <a:hlinkClick r:id="rId3"/>
              </a:rPr>
              <a:t>puredanceensemble.com</a:t>
            </a:r>
            <a:r>
              <a:rPr lang="en-US" dirty="0" smtClean="0"/>
              <a:t>, </a:t>
            </a:r>
          </a:p>
          <a:p>
            <a:r>
              <a:rPr lang="en-US" dirty="0" smtClean="0">
                <a:hlinkClick r:id="rId4"/>
              </a:rPr>
              <a:t>http://www.kidport.com/Reflib/WorldHistory/WorldWarII/WorldWarIIPacificEvents.htm</a:t>
            </a:r>
            <a:r>
              <a:rPr lang="en-US" dirty="0" smtClean="0"/>
              <a:t>,</a:t>
            </a:r>
          </a:p>
          <a:p>
            <a:r>
              <a:rPr lang="en-US" dirty="0" smtClean="0">
                <a:hlinkClick r:id="rId5"/>
              </a:rPr>
              <a:t>http://fortmissoulamuseum.org/WWII/detail.php?id=431 </a:t>
            </a:r>
            <a:r>
              <a:rPr lang="en-US" dirty="0" smtClean="0"/>
              <a:t>. May 1, 2013</a:t>
            </a:r>
          </a:p>
          <a:p>
            <a:endParaRPr lang="en-US" dirty="0" smtClean="0">
              <a:hlinkClick r:id="rId6"/>
            </a:endParaRPr>
          </a:p>
          <a:p>
            <a:r>
              <a:rPr lang="en-US" dirty="0" smtClean="0"/>
              <a:t>Korematsu v. United States. Cartoon. </a:t>
            </a: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www.streetlaw.org/en/landmark/cases/</a:t>
            </a:r>
          </a:p>
          <a:p>
            <a:r>
              <a:rPr lang="en-US" dirty="0" err="1" smtClean="0">
                <a:hlinkClick r:id="rId6"/>
              </a:rPr>
              <a:t>korematsu_v_united_states</a:t>
            </a:r>
            <a:r>
              <a:rPr lang="en-US" dirty="0" smtClean="0"/>
              <a:t>. May 2, 2013</a:t>
            </a:r>
            <a:endParaRPr lang="en-US" dirty="0"/>
          </a:p>
          <a:p>
            <a:endParaRPr lang="en-US" dirty="0">
              <a:hlinkClick r:id="rId7"/>
            </a:endParaRPr>
          </a:p>
          <a:p>
            <a:r>
              <a:rPr lang="en-US" dirty="0" smtClean="0"/>
              <a:t>Japanese family. Picture. </a:t>
            </a:r>
            <a:r>
              <a:rPr lang="en-US" dirty="0" smtClean="0">
                <a:hlinkClick r:id="rId7"/>
              </a:rPr>
              <a:t>http: //www.nationalww2museum.org/learn/education/for-students/ww2-history/ww2-by-the-numbers/japanese-american-internment.html</a:t>
            </a:r>
            <a:r>
              <a:rPr lang="en-US" dirty="0" smtClean="0"/>
              <a:t>.May 5, 2013</a:t>
            </a:r>
          </a:p>
          <a:p>
            <a:endParaRPr lang="en-US" dirty="0"/>
          </a:p>
          <a:p>
            <a:r>
              <a:rPr lang="en-US" dirty="0" smtClean="0"/>
              <a:t>Japanese-American Internment. Pictures. </a:t>
            </a:r>
            <a:r>
              <a:rPr lang="en-US" dirty="0" smtClean="0">
                <a:hlinkClick r:id="rId8"/>
              </a:rPr>
              <a:t>http</a:t>
            </a:r>
            <a:r>
              <a:rPr lang="en-US" dirty="0">
                <a:hlinkClick r:id="rId8"/>
              </a:rPr>
              <a:t>://</a:t>
            </a:r>
            <a:r>
              <a:rPr lang="en-US" dirty="0" smtClean="0">
                <a:hlinkClick r:id="rId8"/>
              </a:rPr>
              <a:t>elliottworldwar2.wikispaces.com/ </a:t>
            </a:r>
            <a:r>
              <a:rPr lang="en-US" dirty="0" err="1" smtClean="0">
                <a:hlinkClick r:id="rId8"/>
              </a:rPr>
              <a:t>Japanese-American+internment+camps</a:t>
            </a:r>
            <a:r>
              <a:rPr lang="en-US" dirty="0" smtClean="0"/>
              <a:t> ,</a:t>
            </a:r>
            <a:r>
              <a:rPr lang="en-US" dirty="0" smtClean="0">
                <a:hlinkClick r:id="rId9"/>
              </a:rPr>
              <a:t>http</a:t>
            </a:r>
            <a:r>
              <a:rPr lang="en-US" dirty="0">
                <a:hlinkClick r:id="rId9"/>
              </a:rPr>
              <a:t>://</a:t>
            </a:r>
            <a:r>
              <a:rPr lang="en-US" dirty="0" smtClean="0">
                <a:hlinkClick r:id="rId9"/>
              </a:rPr>
              <a:t>mvmsreader.pbworks.com/w/page/</a:t>
            </a:r>
          </a:p>
          <a:p>
            <a:r>
              <a:rPr lang="en-US" dirty="0" smtClean="0">
                <a:hlinkClick r:id="rId9"/>
              </a:rPr>
              <a:t>7927229/Farewell%20To%20Manzanar%20B%20Block</a:t>
            </a:r>
            <a:r>
              <a:rPr lang="en-US" dirty="0"/>
              <a:t>, </a:t>
            </a:r>
            <a:r>
              <a:rPr lang="en-US" dirty="0">
                <a:hlinkClick r:id="rId10"/>
              </a:rPr>
              <a:t>http://www.nww2m.com</a:t>
            </a:r>
            <a:r>
              <a:rPr lang="en-US" dirty="0" smtClean="0">
                <a:hlinkClick r:id="rId10"/>
              </a:rPr>
              <a:t>/</a:t>
            </a:r>
          </a:p>
          <a:p>
            <a:r>
              <a:rPr lang="en-US" dirty="0" smtClean="0">
                <a:hlinkClick r:id="rId10"/>
              </a:rPr>
              <a:t>2012/02/executive-order-9066-70th-anniversary-japanese-internment-februrary-19/</a:t>
            </a:r>
            <a:r>
              <a:rPr lang="en-US" dirty="0" err="1" smtClean="0">
                <a:hlinkClick r:id="rId10"/>
              </a:rPr>
              <a:t>wdc</a:t>
            </a:r>
            <a:r>
              <a:rPr lang="en-US" dirty="0" smtClean="0">
                <a:hlinkClick r:id="rId10"/>
              </a:rPr>
              <a:t>-</a:t>
            </a:r>
            <a:r>
              <a:rPr lang="en-US" dirty="0" err="1" smtClean="0">
                <a:hlinkClick r:id="rId10"/>
              </a:rPr>
              <a:t>japanese</a:t>
            </a:r>
            <a:r>
              <a:rPr lang="en-US" dirty="0" smtClean="0">
                <a:hlinkClick r:id="rId10"/>
              </a:rPr>
              <a:t>-internment-announcement/</a:t>
            </a:r>
            <a:r>
              <a:rPr lang="en-US" dirty="0"/>
              <a:t>, </a:t>
            </a:r>
            <a:r>
              <a:rPr lang="en-US" dirty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www.fasttrackteaching.com/burns/</a:t>
            </a:r>
          </a:p>
          <a:p>
            <a:r>
              <a:rPr lang="en-US" dirty="0" smtClean="0">
                <a:hlinkClick r:id="rId11"/>
              </a:rPr>
              <a:t>Unit_10_WW2/U10_race_issues.html</a:t>
            </a:r>
            <a:r>
              <a:rPr lang="en-US" dirty="0" smtClean="0"/>
              <a:t> . May1, 2013</a:t>
            </a:r>
          </a:p>
        </p:txBody>
      </p:sp>
    </p:spTree>
    <p:extLst>
      <p:ext uri="{BB962C8B-B14F-4D97-AF65-F5344CB8AC3E}">
        <p14:creationId xmlns:p14="http://schemas.microsoft.com/office/powerpoint/2010/main" val="296148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u="sng" dirty="0" smtClean="0"/>
              <a:t>Media Sources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This is the Enemy. </a:t>
            </a:r>
            <a:r>
              <a:rPr lang="en-US" sz="2000" dirty="0" err="1" smtClean="0"/>
              <a:t>Video.</a:t>
            </a:r>
            <a:r>
              <a:rPr lang="en-US" sz="2000" dirty="0" err="1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www.youtube.com/watch?feature=player</a:t>
            </a:r>
          </a:p>
          <a:p>
            <a:pPr marL="0" indent="0">
              <a:buNone/>
            </a:pPr>
            <a:r>
              <a:rPr lang="en-US" sz="2000" dirty="0" smtClean="0">
                <a:hlinkClick r:id="rId2"/>
              </a:rPr>
              <a:t>_</a:t>
            </a:r>
            <a:r>
              <a:rPr lang="en-US" sz="2000" dirty="0" err="1" smtClean="0">
                <a:hlinkClick r:id="rId2"/>
              </a:rPr>
              <a:t>detailpage&amp;list</a:t>
            </a:r>
            <a:r>
              <a:rPr lang="en-US" sz="2000" dirty="0" smtClean="0">
                <a:hlinkClick r:id="rId2"/>
              </a:rPr>
              <a:t>=PL64CF32E398486D3C&amp;v=</a:t>
            </a:r>
            <a:r>
              <a:rPr lang="en-US" sz="2000" dirty="0" err="1" smtClean="0">
                <a:hlinkClick r:id="rId2"/>
              </a:rPr>
              <a:t>JkaQqzumMGE</a:t>
            </a:r>
            <a:r>
              <a:rPr lang="en-US" sz="2000" dirty="0" err="1" smtClean="0"/>
              <a:t>.May</a:t>
            </a:r>
            <a:r>
              <a:rPr lang="en-US" sz="2000" dirty="0" smtClean="0"/>
              <a:t> 2, 2013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en-US" sz="1800" dirty="0" err="1" smtClean="0">
                <a:solidFill>
                  <a:prstClr val="black"/>
                </a:solidFill>
              </a:rPr>
              <a:t>Manzanar</a:t>
            </a:r>
            <a:r>
              <a:rPr lang="en-US" sz="1800" dirty="0" smtClean="0">
                <a:solidFill>
                  <a:prstClr val="black"/>
                </a:solidFill>
              </a:rPr>
              <a:t>.  Music Video. </a:t>
            </a:r>
            <a:r>
              <a:rPr lang="en-US" sz="1800" dirty="0" smtClean="0">
                <a:solidFill>
                  <a:prstClr val="black"/>
                </a:solidFill>
                <a:hlinkClick r:id="rId3"/>
              </a:rPr>
              <a:t>http</a:t>
            </a:r>
            <a:r>
              <a:rPr lang="en-US" sz="1800" dirty="0">
                <a:solidFill>
                  <a:prstClr val="black"/>
                </a:solidFill>
                <a:hlinkClick r:id="rId3"/>
              </a:rPr>
              <a:t>://</a:t>
            </a:r>
            <a:r>
              <a:rPr lang="en-US" sz="1800" dirty="0" smtClean="0">
                <a:solidFill>
                  <a:prstClr val="black"/>
                </a:solidFill>
                <a:hlinkClick r:id="rId3"/>
              </a:rPr>
              <a:t>www.youtube.com/watch?v=Xon4mjDXB8&amp;playnext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prstClr val="black"/>
                </a:solidFill>
                <a:hlinkClick r:id="rId3"/>
              </a:rPr>
              <a:t>=1&amp;list=PLC6E7984A80F52585</a:t>
            </a:r>
            <a:r>
              <a:rPr lang="en-US" sz="1800" dirty="0" smtClean="0">
                <a:solidFill>
                  <a:prstClr val="black"/>
                </a:solidFill>
              </a:rPr>
              <a:t> . May 6, 2013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prstClr val="black"/>
                </a:solidFill>
              </a:rPr>
              <a:t>Japanese Relocation. Gov’t </a:t>
            </a:r>
            <a:r>
              <a:rPr lang="en-US" sz="1800" dirty="0">
                <a:solidFill>
                  <a:prstClr val="black"/>
                </a:solidFill>
              </a:rPr>
              <a:t>propaganda </a:t>
            </a:r>
            <a:r>
              <a:rPr lang="en-US" sz="1800" dirty="0" smtClean="0">
                <a:solidFill>
                  <a:prstClr val="black"/>
                </a:solidFill>
              </a:rPr>
              <a:t>film. </a:t>
            </a:r>
            <a:r>
              <a:rPr lang="en-US" sz="1800" dirty="0" smtClean="0">
                <a:solidFill>
                  <a:prstClr val="black"/>
                </a:solidFill>
                <a:hlinkClick r:id="rId4"/>
              </a:rPr>
              <a:t>http://www.youtube.com/watch?v=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prstClr val="black"/>
                </a:solidFill>
                <a:hlinkClick r:id="rId4"/>
              </a:rPr>
              <a:t>_OiPldKsM5w</a:t>
            </a:r>
            <a:r>
              <a:rPr lang="en-US" sz="1800" dirty="0" smtClean="0">
                <a:solidFill>
                  <a:prstClr val="black"/>
                </a:solidFill>
              </a:rPr>
              <a:t>. May 1, 2013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1800" dirty="0">
                <a:solidFill>
                  <a:prstClr val="black"/>
                </a:solidFill>
              </a:rPr>
              <a:t>Pearl Harbor attack </a:t>
            </a:r>
            <a:r>
              <a:rPr lang="en-US" sz="1800" dirty="0" smtClean="0">
                <a:solidFill>
                  <a:prstClr val="black"/>
                </a:solidFill>
              </a:rPr>
              <a:t>scene. Movie. </a:t>
            </a:r>
            <a:r>
              <a:rPr lang="en-US" sz="1800" dirty="0" smtClean="0">
                <a:solidFill>
                  <a:prstClr val="black"/>
                </a:solidFill>
                <a:hlinkClick r:id="rId5"/>
              </a:rPr>
              <a:t>http</a:t>
            </a:r>
            <a:r>
              <a:rPr lang="en-US" sz="1800" dirty="0">
                <a:solidFill>
                  <a:prstClr val="black"/>
                </a:solidFill>
                <a:hlinkClick r:id="rId5"/>
              </a:rPr>
              <a:t>://</a:t>
            </a:r>
            <a:r>
              <a:rPr lang="en-US" sz="1800" dirty="0" smtClean="0">
                <a:solidFill>
                  <a:prstClr val="black"/>
                </a:solidFill>
                <a:hlinkClick r:id="rId5"/>
              </a:rPr>
              <a:t>www.youtube.com/watch?v=WHU5l788bgs</a:t>
            </a:r>
            <a:r>
              <a:rPr lang="en-US" sz="1800" dirty="0" smtClean="0">
                <a:solidFill>
                  <a:prstClr val="black"/>
                </a:solidFill>
              </a:rPr>
              <a:t>. May 2, 2013</a:t>
            </a:r>
            <a:endParaRPr lang="en-US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endParaRPr lang="en-US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1800" dirty="0">
                <a:solidFill>
                  <a:prstClr val="black"/>
                </a:solidFill>
              </a:rPr>
              <a:t>Declaration of </a:t>
            </a:r>
            <a:r>
              <a:rPr lang="en-US" sz="1800" dirty="0" smtClean="0">
                <a:solidFill>
                  <a:prstClr val="black"/>
                </a:solidFill>
              </a:rPr>
              <a:t>War. Speech to </a:t>
            </a:r>
            <a:r>
              <a:rPr lang="en-US" sz="1800" dirty="0" err="1" smtClean="0">
                <a:solidFill>
                  <a:prstClr val="black"/>
                </a:solidFill>
              </a:rPr>
              <a:t>Congress.</a:t>
            </a:r>
            <a:r>
              <a:rPr lang="en-US" sz="1800" dirty="0" err="1" smtClean="0">
                <a:solidFill>
                  <a:prstClr val="black"/>
                </a:solidFill>
                <a:hlinkClick r:id="rId6"/>
              </a:rPr>
              <a:t>http</a:t>
            </a:r>
            <a:r>
              <a:rPr lang="en-US" sz="1800" dirty="0">
                <a:solidFill>
                  <a:prstClr val="black"/>
                </a:solidFill>
                <a:hlinkClick r:id="rId6"/>
              </a:rPr>
              <a:t>://</a:t>
            </a:r>
            <a:r>
              <a:rPr lang="en-US" sz="1800" dirty="0" smtClean="0">
                <a:solidFill>
                  <a:prstClr val="black"/>
                </a:solidFill>
                <a:hlinkClick r:id="rId6"/>
              </a:rPr>
              <a:t>www.youtube.com/watch?v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prstClr val="black"/>
                </a:solidFill>
                <a:hlinkClick r:id="rId6"/>
              </a:rPr>
              <a:t>=lK8gYGg0dkE</a:t>
            </a:r>
            <a:r>
              <a:rPr lang="en-US" sz="1800" dirty="0" smtClean="0">
                <a:solidFill>
                  <a:prstClr val="black"/>
                </a:solidFill>
              </a:rPr>
              <a:t>. May 2, 2013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prstClr val="black"/>
                </a:solidFill>
              </a:rPr>
              <a:t>Executive Order 9066. </a:t>
            </a:r>
            <a:r>
              <a:rPr lang="en-US" sz="1800" dirty="0">
                <a:solidFill>
                  <a:prstClr val="black"/>
                </a:solidFill>
              </a:rPr>
              <a:t>Letter. </a:t>
            </a:r>
            <a:r>
              <a:rPr lang="en-US" sz="1800" dirty="0">
                <a:hlinkClick r:id="rId7"/>
              </a:rPr>
              <a:t>http://www.archives.gov/historical-docs/todays-doc/?</a:t>
            </a:r>
            <a:r>
              <a:rPr lang="en-US" sz="1800" dirty="0" smtClean="0">
                <a:hlinkClick r:id="rId7"/>
              </a:rPr>
              <a:t>dod-date=219</a:t>
            </a:r>
            <a:r>
              <a:rPr lang="en-US" sz="1800" dirty="0" smtClean="0">
                <a:solidFill>
                  <a:prstClr val="black"/>
                </a:solidFill>
              </a:rPr>
              <a:t>. May 2, 2013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18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prstClr val="black"/>
                </a:solidFill>
              </a:rPr>
              <a:t>Uchida, Yoshiko. (1995). </a:t>
            </a:r>
            <a:r>
              <a:rPr lang="en-US" sz="1800" dirty="0" smtClean="0">
                <a:solidFill>
                  <a:prstClr val="black"/>
                </a:solidFill>
                <a:hlinkClick r:id="rId8"/>
              </a:rPr>
              <a:t>Prisoner of My Country</a:t>
            </a:r>
            <a:r>
              <a:rPr lang="en-US" sz="1800" dirty="0" smtClean="0">
                <a:solidFill>
                  <a:prstClr val="black"/>
                </a:solidFill>
              </a:rPr>
              <a:t>. </a:t>
            </a:r>
            <a:r>
              <a:rPr lang="en-US" sz="1800" i="1" dirty="0" smtClean="0">
                <a:solidFill>
                  <a:prstClr val="black"/>
                </a:solidFill>
              </a:rPr>
              <a:t>The Invisible Thread</a:t>
            </a:r>
            <a:r>
              <a:rPr lang="en-US" sz="1800" dirty="0" smtClean="0">
                <a:solidFill>
                  <a:prstClr val="black"/>
                </a:solidFill>
              </a:rPr>
              <a:t>: p.72-79. New York, NY: Beech Tree Books</a:t>
            </a:r>
            <a:endParaRPr lang="en-US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endParaRPr lang="en-US" sz="18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endParaRPr lang="en-US" sz="18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endParaRPr lang="en-US" sz="1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13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>
              <a:latin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</a:rPr>
              <a:t>After the attack on Pearl Harbor, many Americans questioned the loyalty of Japanese Americans, fearing they may act as spies or help Japan invade the U.S.</a:t>
            </a:r>
            <a:endParaRPr lang="en-US" sz="3000" dirty="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35661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Japanese-American Internment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26" y="685800"/>
            <a:ext cx="8230947" cy="442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21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752600"/>
          </a:xfrm>
        </p:spPr>
        <p:txBody>
          <a:bodyPr>
            <a:noAutofit/>
          </a:bodyPr>
          <a:lstStyle/>
          <a:p>
            <a:pPr lvl="0" algn="l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Wartime Relocation Agency (WRA)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 forced approximately 120,000 Japanese Americans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to relocate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to inland camps, living in crowded barracks behind barbed wire. </a:t>
            </a:r>
            <a:b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endParaRPr lang="en-US" sz="2800" dirty="0"/>
          </a:p>
        </p:txBody>
      </p:sp>
      <p:pic>
        <p:nvPicPr>
          <p:cNvPr id="4" name="Picture 7" descr="aa_lange_relocation_2_e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0"/>
          <a:stretch>
            <a:fillRect/>
          </a:stretch>
        </p:blipFill>
        <p:spPr bwMode="auto">
          <a:xfrm>
            <a:off x="4038600" y="1600200"/>
            <a:ext cx="492705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18" y="1905000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t0.gstatic.com/images?q=tbn:ANd9GcS4xaLn7XPE-h48XKvA5cQIoRl9bxsxUSVOE6RjS9zW8HYOjfsm:japaneseintermentcamps.wikispaces.com/file/view/WW2_map_Japanese_internment_camps_300g120.gif/281970802/518x385/WW2_map_Japanese_internment_camps_300g12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4096471"/>
            <a:ext cx="3514889" cy="260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0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Identify the Problem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229600" cy="5181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Who was involved?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happened?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Where did it happen?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When did it happen?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Why did it happen?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How did it happen?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4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602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Korematsu v. U.S.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988" y="5638800"/>
            <a:ext cx="7924800" cy="91440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en-US" sz="2800" dirty="0" smtClean="0">
              <a:solidFill>
                <a:schemeClr val="bg1"/>
              </a:solidFill>
              <a:latin typeface="Times New Roman" pitchFamily="18" charset="0"/>
              <a:hlinkClick r:id="rId2"/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hlinkClick r:id="rId2"/>
              </a:rPr>
              <a:t>Japanese </a:t>
            </a:r>
            <a:r>
              <a:rPr lang="en-US" sz="2800" dirty="0">
                <a:solidFill>
                  <a:schemeClr val="bg1"/>
                </a:solidFill>
                <a:latin typeface="Times New Roman" pitchFamily="18" charset="0"/>
                <a:hlinkClick r:id="rId2"/>
              </a:rPr>
              <a:t>American Internment (U.S. </a:t>
            </a:r>
            <a:r>
              <a:rPr lang="en-US" sz="2800" dirty="0" err="1">
                <a:solidFill>
                  <a:schemeClr val="bg1"/>
                </a:solidFill>
                <a:latin typeface="Times New Roman" pitchFamily="18" charset="0"/>
                <a:hlinkClick r:id="rId2"/>
              </a:rPr>
              <a:t>Govt</a:t>
            </a:r>
            <a:r>
              <a:rPr lang="en-US" sz="2800" dirty="0">
                <a:solidFill>
                  <a:schemeClr val="bg1"/>
                </a:solidFill>
                <a:latin typeface="Times New Roman" pitchFamily="18" charset="0"/>
                <a:hlinkClick r:id="rId2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hlinkClick r:id="rId2"/>
              </a:rPr>
              <a:t>Film)</a:t>
            </a:r>
          </a:p>
          <a:p>
            <a:pPr marL="0" indent="0" algn="ctr">
              <a:buNone/>
            </a:pPr>
            <a:r>
              <a:rPr lang="en-US" sz="2800" dirty="0" err="1">
                <a:solidFill>
                  <a:schemeClr val="bg1"/>
                </a:solidFill>
                <a:latin typeface="Times New Roman" pitchFamily="18" charset="0"/>
                <a:hlinkClick r:id="rId3"/>
              </a:rPr>
              <a:t>Korematsu</a:t>
            </a:r>
            <a:r>
              <a:rPr lang="en-US" sz="2800" dirty="0">
                <a:solidFill>
                  <a:schemeClr val="bg1"/>
                </a:solidFill>
                <a:latin typeface="Times New Roman" pitchFamily="18" charset="0"/>
                <a:hlinkClick r:id="rId3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hlinkClick r:id="rId3"/>
              </a:rPr>
              <a:t>Information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762000"/>
            <a:ext cx="4953000" cy="503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24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This Is the Enemy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                    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sz="4800" dirty="0" smtClean="0">
                <a:hlinkClick r:id="rId3"/>
              </a:rPr>
              <a:t>Prisoner </a:t>
            </a:r>
            <a:r>
              <a:rPr lang="en-US" sz="4800" dirty="0">
                <a:hlinkClick r:id="rId3"/>
              </a:rPr>
              <a:t>of </a:t>
            </a:r>
            <a:r>
              <a:rPr lang="en-US" sz="4800" dirty="0" smtClean="0">
                <a:hlinkClick r:id="rId3"/>
              </a:rPr>
              <a:t> My </a:t>
            </a:r>
            <a:r>
              <a:rPr lang="en-US" sz="4800" dirty="0">
                <a:hlinkClick r:id="rId3"/>
              </a:rPr>
              <a:t>Country</a:t>
            </a:r>
            <a:endParaRPr lang="en-US" sz="48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>
              <a:hlinkClick r:id="rId4"/>
            </a:endParaRPr>
          </a:p>
          <a:p>
            <a:pPr marL="0" indent="0" algn="ctr">
              <a:buNone/>
            </a:pPr>
            <a:r>
              <a:rPr lang="en-US" sz="4800" dirty="0" smtClean="0">
                <a:hlinkClick r:id="rId4"/>
              </a:rPr>
              <a:t>Kenji</a:t>
            </a:r>
            <a:endParaRPr lang="en-US" sz="4800" dirty="0">
              <a:hlinkClick r:id="rId5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752600"/>
            <a:ext cx="1554079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907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Gather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Why was Japanese-American Internment necessary?</a:t>
            </a:r>
          </a:p>
          <a:p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endParaRPr lang="en-US" dirty="0" smtClean="0"/>
          </a:p>
          <a:p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Why was Japanese-American Internment unnecessary?</a:t>
            </a:r>
          </a:p>
          <a:p>
            <a:r>
              <a:rPr lang="en-US" dirty="0"/>
              <a:t> </a:t>
            </a:r>
            <a:endParaRPr lang="en-US" dirty="0" smtClean="0"/>
          </a:p>
          <a:p>
            <a:r>
              <a:rPr lang="en-US" dirty="0"/>
              <a:t> </a:t>
            </a:r>
            <a:endParaRPr lang="en-US" dirty="0" smtClean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1388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gency FB" pitchFamily="34" charset="0"/>
                <a:hlinkClick r:id="rId2"/>
              </a:rPr>
              <a:t>December 7, 1941</a:t>
            </a:r>
            <a:endParaRPr lang="en-US" sz="3200" dirty="0">
              <a:latin typeface="Agency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2600" b="1" i="1" u="sng" dirty="0">
                <a:latin typeface="Agency FB" pitchFamily="34" charset="0"/>
                <a:hlinkClick r:id="rId3"/>
              </a:rPr>
              <a:t>CASUALTIES </a:t>
            </a:r>
            <a:endParaRPr lang="en-US" sz="2600" dirty="0" smtClean="0">
              <a:latin typeface="Agency FB" pitchFamily="34" charset="0"/>
            </a:endParaRPr>
          </a:p>
          <a:p>
            <a:pPr marL="0" indent="0" algn="ctr">
              <a:buNone/>
            </a:pPr>
            <a:r>
              <a:rPr lang="en-US" sz="2600" b="1" dirty="0">
                <a:latin typeface="Agency FB" pitchFamily="34" charset="0"/>
              </a:rPr>
              <a:t>2,408 KILLED - 1,178 WOUNDED = 3,586 TOTAL</a:t>
            </a:r>
            <a:r>
              <a:rPr lang="en-US" sz="2600" b="1" u="sng" dirty="0">
                <a:latin typeface="Agency FB" pitchFamily="34" charset="0"/>
              </a:rPr>
              <a:t> </a:t>
            </a:r>
            <a:endParaRPr lang="en-US" sz="2600" dirty="0" smtClean="0">
              <a:latin typeface="Agency FB" pitchFamily="34" charset="0"/>
            </a:endParaRPr>
          </a:p>
          <a:p>
            <a:pPr marL="0" indent="0">
              <a:buNone/>
            </a:pPr>
            <a:r>
              <a:rPr lang="en-US" sz="2600" b="1" i="1" u="sng" dirty="0" smtClean="0">
                <a:latin typeface="Agency FB" pitchFamily="34" charset="0"/>
              </a:rPr>
              <a:t>NOTE</a:t>
            </a:r>
            <a:r>
              <a:rPr lang="en-US" sz="2600" b="1" dirty="0" smtClean="0">
                <a:latin typeface="Agency FB" pitchFamily="34" charset="0"/>
              </a:rPr>
              <a:t>: </a:t>
            </a:r>
            <a:r>
              <a:rPr lang="en-US" sz="2600" b="1" i="1" dirty="0" smtClean="0">
                <a:latin typeface="Agency FB" pitchFamily="34" charset="0"/>
              </a:rPr>
              <a:t>Many</a:t>
            </a:r>
            <a:r>
              <a:rPr lang="en-US" sz="2600" b="1" dirty="0" smtClean="0">
                <a:latin typeface="Agency FB" pitchFamily="34" charset="0"/>
              </a:rPr>
              <a:t> </a:t>
            </a:r>
            <a:r>
              <a:rPr lang="en-US" sz="2600" b="1" i="1" dirty="0">
                <a:latin typeface="Agency FB" pitchFamily="34" charset="0"/>
              </a:rPr>
              <a:t>more were known to have received wounds from shrapnel and other flying debris that didn't receive hospitalization in </a:t>
            </a:r>
            <a:r>
              <a:rPr lang="en-US" sz="2600" b="1" i="1" dirty="0" smtClean="0">
                <a:latin typeface="Agency FB" pitchFamily="34" charset="0"/>
              </a:rPr>
              <a:t>the </a:t>
            </a:r>
            <a:r>
              <a:rPr lang="en-US" sz="2600" b="1" i="1" dirty="0">
                <a:latin typeface="Agency FB" pitchFamily="34" charset="0"/>
              </a:rPr>
              <a:t>already overcrowded medical facilities and no records were kept of their treatment.</a:t>
            </a:r>
            <a:endParaRPr lang="en-US" sz="2600" dirty="0" smtClean="0">
              <a:latin typeface="Agency FB" pitchFamily="34" charset="0"/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144814"/>
            <a:ext cx="3613719" cy="2931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81100"/>
            <a:ext cx="3662014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205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2856" y="5368636"/>
            <a:ext cx="6400800" cy="4572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Agency FB" pitchFamily="34" charset="0"/>
                <a:hlinkClick r:id="rId2"/>
              </a:rPr>
              <a:t>Executive Order 9066</a:t>
            </a:r>
            <a:endParaRPr lang="en-US" dirty="0">
              <a:latin typeface="Agency FB" pitchFamily="34" charset="0"/>
            </a:endParaRPr>
          </a:p>
        </p:txBody>
      </p:sp>
      <p:pic>
        <p:nvPicPr>
          <p:cNvPr id="1030" name="Picture 6" descr="http://t0.gstatic.com/images?q=tbn:ANd9GcQrRjc8FEC7NXtZrU7nmGej6P0gBCq_9zIpf0hjjkZVDGicr5DV:www.ww2shots.com/gallery/d/2765-1/Anti_Japanese_Propaganda4-ww2sho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48" y="685800"/>
            <a:ext cx="2832583" cy="4489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0.gstatic.com/images?q=tbn:ANd9GcQ38aFPn0jOfGzSm1SUBc81F9HeBTvQ7y4caeSYWt7WMrGKzregZg:www.kidport.com/Reflib/WorldHistory/WorldWarII/Images/AntiJapanesePropagand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231" y="685800"/>
            <a:ext cx="2573183" cy="4489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t1.gstatic.com/images?q=tbn:ANd9GcS-yWF6cRQbsSseSEUDp4C8Rwb__u1EOeF2aUuL8hqbT3PWRcPd:www.fortmissoulamuseum.org/WWII/images/posters/1986.004.42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415" y="685799"/>
            <a:ext cx="3023786" cy="4489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9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559</TotalTime>
  <Words>456</Words>
  <Application>Microsoft Office PowerPoint</Application>
  <PresentationFormat>On-screen Show (4:3)</PresentationFormat>
  <Paragraphs>120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Agency FB</vt:lpstr>
      <vt:lpstr>Arial</vt:lpstr>
      <vt:lpstr>Calibri</vt:lpstr>
      <vt:lpstr>Times New Roman</vt:lpstr>
      <vt:lpstr>Office Theme</vt:lpstr>
      <vt:lpstr>Japanese-American Internment</vt:lpstr>
      <vt:lpstr>PowerPoint Presentation</vt:lpstr>
      <vt:lpstr>  The Wartime Relocation Agency (WRA) forced approximately 120,000 Japanese Americans to relocate to inland camps, living in crowded barracks behind barbed wire.   </vt:lpstr>
      <vt:lpstr>Identify the Problem</vt:lpstr>
      <vt:lpstr>Korematsu v. U.S.</vt:lpstr>
      <vt:lpstr>This Is the Enemy</vt:lpstr>
      <vt:lpstr>Gather Evidence</vt:lpstr>
      <vt:lpstr>December 7, 1941</vt:lpstr>
      <vt:lpstr>PowerPoint Presentation</vt:lpstr>
      <vt:lpstr>Determine the Causes</vt:lpstr>
      <vt:lpstr>Evaluate the Policy</vt:lpstr>
      <vt:lpstr>Resources</vt:lpstr>
      <vt:lpstr>Media 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Sacerdote, Kevin R.</cp:lastModifiedBy>
  <cp:revision>50</cp:revision>
  <dcterms:created xsi:type="dcterms:W3CDTF">2013-05-01T16:25:53Z</dcterms:created>
  <dcterms:modified xsi:type="dcterms:W3CDTF">2017-01-31T12:23:55Z</dcterms:modified>
</cp:coreProperties>
</file>